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82" r:id="rId16"/>
    <p:sldId id="288" r:id="rId17"/>
    <p:sldId id="277" r:id="rId18"/>
    <p:sldId id="279" r:id="rId19"/>
    <p:sldId id="280" r:id="rId20"/>
    <p:sldId id="283" r:id="rId21"/>
    <p:sldId id="284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39" y="2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16C5A50-E70C-4BDB-AA1B-EAD104CF568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3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53CCCA-4C21-4EFC-9550-6379CC86BA1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9EE251-8BF5-4D86-AE0B-002CF52CA8C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8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B831F8-264D-4F48-B4F1-1A4980307FC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1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The View Transformation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553200" cy="990600"/>
          </a:xfrm>
        </p:spPr>
        <p:txBody>
          <a:bodyPr>
            <a:normAutofit/>
          </a:bodyPr>
          <a:lstStyle/>
          <a:p>
            <a:r>
              <a:rPr lang="en-US"/>
              <a:t>Viewing Transformation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763838" y="5181600"/>
          <a:ext cx="82391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2" name="Equation" r:id="rId4" imgW="825480" imgH="1117440" progId="Equation.DSMT4">
                  <p:embed/>
                </p:oleObj>
              </mc:Choice>
              <mc:Fallback>
                <p:oleObj name="Equation" r:id="rId4" imgW="825480" imgH="1117440" progId="Equation.DSMT4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181600"/>
                        <a:ext cx="823912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8426451" y="5183188"/>
          <a:ext cx="9255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3" name="Equation" r:id="rId6" imgW="927000" imgH="1117440" progId="Equation.DSMT4">
                  <p:embed/>
                </p:oleObj>
              </mc:Choice>
              <mc:Fallback>
                <p:oleObj name="Equation" r:id="rId6" imgW="927000" imgH="1117440" progId="Equation.DSMT4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6451" y="5183188"/>
                        <a:ext cx="9255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6"/>
          <p:cNvGraphicFramePr>
            <a:graphicFrameLocks noChangeAspect="1"/>
          </p:cNvGraphicFramePr>
          <p:nvPr/>
        </p:nvGraphicFramePr>
        <p:xfrm>
          <a:off x="6572251" y="5183188"/>
          <a:ext cx="8366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4" name="Equation" r:id="rId8" imgW="838080" imgH="1117440" progId="Equation.DSMT4">
                  <p:embed/>
                </p:oleObj>
              </mc:Choice>
              <mc:Fallback>
                <p:oleObj name="Equation" r:id="rId8" imgW="838080" imgH="1117440" progId="Equation.DSMT4">
                  <p:embed/>
                  <p:pic>
                    <p:nvPicPr>
                      <p:cNvPr id="5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1" y="5183188"/>
                        <a:ext cx="8366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7"/>
          <p:cNvGraphicFramePr>
            <a:graphicFrameLocks noChangeAspect="1"/>
          </p:cNvGraphicFramePr>
          <p:nvPr/>
        </p:nvGraphicFramePr>
        <p:xfrm>
          <a:off x="4605338" y="5183188"/>
          <a:ext cx="836612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5" name="Equation" r:id="rId10" imgW="838080" imgH="1117440" progId="Equation.3">
                  <p:embed/>
                </p:oleObj>
              </mc:Choice>
              <mc:Fallback>
                <p:oleObj name="Equation" r:id="rId10" imgW="838080" imgH="1117440" progId="Equation.3">
                  <p:embed/>
                  <p:pic>
                    <p:nvPicPr>
                      <p:cNvPr id="512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5183188"/>
                        <a:ext cx="836612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94361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4930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World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524500" y="5416550"/>
            <a:ext cx="9652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Viewing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703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Clip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8288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Screen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cxnSp>
        <p:nvCxnSpPr>
          <p:cNvPr id="5132" name="Straight Arrow Connector 4"/>
          <p:cNvCxnSpPr>
            <a:cxnSpLocks noChangeShapeType="1"/>
          </p:cNvCxnSpPr>
          <p:nvPr/>
        </p:nvCxnSpPr>
        <p:spPr bwMode="auto">
          <a:xfrm rot="5400000">
            <a:off x="6322219" y="3444082"/>
            <a:ext cx="319088" cy="3206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3" name="Straight Arrow Connector 5"/>
          <p:cNvCxnSpPr>
            <a:cxnSpLocks noChangeShapeType="1"/>
          </p:cNvCxnSpPr>
          <p:nvPr/>
        </p:nvCxnSpPr>
        <p:spPr bwMode="auto">
          <a:xfrm rot="16200000" flipV="1">
            <a:off x="6376194" y="3177381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4" name="Straight Arrow Connector 6"/>
          <p:cNvCxnSpPr>
            <a:cxnSpLocks noChangeShapeType="1"/>
          </p:cNvCxnSpPr>
          <p:nvPr/>
        </p:nvCxnSpPr>
        <p:spPr bwMode="auto">
          <a:xfrm>
            <a:off x="6642100" y="3444875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5135" name="Group 75"/>
          <p:cNvGrpSpPr>
            <a:grpSpLocks/>
          </p:cNvGrpSpPr>
          <p:nvPr/>
        </p:nvGrpSpPr>
        <p:grpSpPr bwMode="auto">
          <a:xfrm>
            <a:off x="8242300" y="2057400"/>
            <a:ext cx="960438" cy="477838"/>
            <a:chOff x="2976" y="2897"/>
            <a:chExt cx="702" cy="359"/>
          </a:xfrm>
        </p:grpSpPr>
        <p:sp>
          <p:nvSpPr>
            <p:cNvPr id="5154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5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6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7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8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9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0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1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2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3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4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5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6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7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8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9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0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1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2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3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4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5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5136" name="Picture 4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336" b="7637"/>
          <a:stretch>
            <a:fillRect/>
          </a:stretch>
        </p:blipFill>
        <p:spPr bwMode="auto">
          <a:xfrm>
            <a:off x="5575300" y="2590800"/>
            <a:ext cx="49403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6" name="Straight Arrow Connector 55"/>
          <p:cNvCxnSpPr>
            <a:stCxn id="5173" idx="33"/>
          </p:cNvCxnSpPr>
          <p:nvPr/>
        </p:nvCxnSpPr>
        <p:spPr bwMode="auto">
          <a:xfrm flipH="1">
            <a:off x="6961189" y="2197101"/>
            <a:ext cx="1620837" cy="7143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38" name="TextBox 96"/>
          <p:cNvSpPr txBox="1">
            <a:spLocks noChangeArrowheads="1"/>
          </p:cNvSpPr>
          <p:nvPr/>
        </p:nvSpPr>
        <p:spPr bwMode="auto">
          <a:xfrm>
            <a:off x="6748463" y="30178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39" name="TextBox 97"/>
          <p:cNvSpPr txBox="1">
            <a:spLocks noChangeArrowheads="1"/>
          </p:cNvSpPr>
          <p:nvPr/>
        </p:nvSpPr>
        <p:spPr bwMode="auto">
          <a:xfrm>
            <a:off x="6427788" y="24844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5140" name="TextBox 98"/>
          <p:cNvSpPr txBox="1">
            <a:spLocks noChangeArrowheads="1"/>
          </p:cNvSpPr>
          <p:nvPr/>
        </p:nvSpPr>
        <p:spPr bwMode="auto">
          <a:xfrm>
            <a:off x="6026150" y="3336925"/>
            <a:ext cx="2744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</a:p>
        </p:txBody>
      </p:sp>
      <p:pic>
        <p:nvPicPr>
          <p:cNvPr id="5141" name="Picture 8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302" t="-12981" r="-3773" b="36893"/>
          <a:stretch>
            <a:fillRect/>
          </a:stretch>
        </p:blipFill>
        <p:spPr bwMode="auto">
          <a:xfrm>
            <a:off x="2133600" y="1905000"/>
            <a:ext cx="3048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42" name="Straight Arrow Connector 101"/>
          <p:cNvCxnSpPr>
            <a:cxnSpLocks noChangeShapeType="1"/>
          </p:cNvCxnSpPr>
          <p:nvPr/>
        </p:nvCxnSpPr>
        <p:spPr bwMode="auto">
          <a:xfrm rot="5400000" flipH="1" flipV="1">
            <a:off x="3300413" y="2717801"/>
            <a:ext cx="96043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43" name="Straight Arrow Connector 104"/>
          <p:cNvCxnSpPr>
            <a:cxnSpLocks noChangeShapeType="1"/>
          </p:cNvCxnSpPr>
          <p:nvPr/>
        </p:nvCxnSpPr>
        <p:spPr bwMode="auto">
          <a:xfrm>
            <a:off x="3779838" y="3198814"/>
            <a:ext cx="76835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44" name="TextBox 105"/>
          <p:cNvSpPr txBox="1">
            <a:spLocks noChangeArrowheads="1"/>
          </p:cNvSpPr>
          <p:nvPr/>
        </p:nvSpPr>
        <p:spPr bwMode="auto">
          <a:xfrm>
            <a:off x="4452938" y="2911475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45" name="TextBox 106"/>
          <p:cNvSpPr txBox="1">
            <a:spLocks noChangeArrowheads="1"/>
          </p:cNvSpPr>
          <p:nvPr/>
        </p:nvSpPr>
        <p:spPr bwMode="auto">
          <a:xfrm>
            <a:off x="3779838" y="1852613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114" name="Oval 113"/>
          <p:cNvSpPr/>
          <p:nvPr/>
        </p:nvSpPr>
        <p:spPr bwMode="auto">
          <a:xfrm>
            <a:off x="6629400" y="5486400"/>
            <a:ext cx="685800" cy="4572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147" name="TextBox 116"/>
          <p:cNvSpPr txBox="1">
            <a:spLocks noChangeArrowheads="1"/>
          </p:cNvSpPr>
          <p:nvPr/>
        </p:nvSpPr>
        <p:spPr bwMode="auto">
          <a:xfrm>
            <a:off x="6553200" y="1600201"/>
            <a:ext cx="76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lookat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sp>
        <p:nvSpPr>
          <p:cNvPr id="5148" name="TextBox 117"/>
          <p:cNvSpPr txBox="1">
            <a:spLocks noChangeArrowheads="1"/>
          </p:cNvSpPr>
          <p:nvPr/>
        </p:nvSpPr>
        <p:spPr bwMode="auto">
          <a:xfrm>
            <a:off x="8153401" y="762001"/>
            <a:ext cx="6588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eye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cxnSp>
        <p:nvCxnSpPr>
          <p:cNvPr id="5149" name="Straight Arrow Connector 119"/>
          <p:cNvCxnSpPr>
            <a:cxnSpLocks noChangeShapeType="1"/>
            <a:stCxn id="5147" idx="2"/>
          </p:cNvCxnSpPr>
          <p:nvPr/>
        </p:nvCxnSpPr>
        <p:spPr bwMode="auto">
          <a:xfrm rot="16200000" flipH="1">
            <a:off x="6723857" y="2456657"/>
            <a:ext cx="496887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0" name="Straight Arrow Connector 120"/>
          <p:cNvCxnSpPr>
            <a:cxnSpLocks noChangeShapeType="1"/>
          </p:cNvCxnSpPr>
          <p:nvPr/>
        </p:nvCxnSpPr>
        <p:spPr bwMode="auto">
          <a:xfrm rot="16200000" flipH="1">
            <a:off x="8247856" y="1658144"/>
            <a:ext cx="496888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1" name="Straight Arrow Connector 128"/>
          <p:cNvCxnSpPr>
            <a:cxnSpLocks noChangeShapeType="1"/>
          </p:cNvCxnSpPr>
          <p:nvPr/>
        </p:nvCxnSpPr>
        <p:spPr bwMode="auto">
          <a:xfrm rot="5400000" flipH="1" flipV="1">
            <a:off x="7581900" y="4838700"/>
            <a:ext cx="762000" cy="762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2" name="Straight Arrow Connector 129"/>
          <p:cNvCxnSpPr>
            <a:cxnSpLocks noChangeShapeType="1"/>
          </p:cNvCxnSpPr>
          <p:nvPr/>
        </p:nvCxnSpPr>
        <p:spPr bwMode="auto">
          <a:xfrm rot="10800000">
            <a:off x="4648200" y="4495800"/>
            <a:ext cx="1295400" cy="7620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53" name="Rectangle 135"/>
          <p:cNvSpPr>
            <a:spLocks noChangeArrowheads="1"/>
          </p:cNvSpPr>
          <p:nvPr/>
        </p:nvSpPr>
        <p:spPr bwMode="auto">
          <a:xfrm>
            <a:off x="2133600" y="1905000"/>
            <a:ext cx="3276600" cy="25146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613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86857"/>
            <a:ext cx="8913813" cy="914400"/>
          </a:xfrm>
        </p:spPr>
        <p:txBody>
          <a:bodyPr/>
          <a:lstStyle/>
          <a:p>
            <a:r>
              <a:rPr lang="en-US" dirty="0"/>
              <a:t>Creating a Camera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359" y="1478500"/>
            <a:ext cx="1109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want to implement a function that sets up view </a:t>
            </a:r>
            <a:br>
              <a:rPr lang="en-US" sz="2400" dirty="0"/>
            </a:br>
            <a:r>
              <a:rPr lang="en-US" sz="2400" dirty="0"/>
              <a:t>…think of it as setting up a camera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590" y="2298570"/>
            <a:ext cx="10875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lots of possible ways to do this…we’ll choose a simple </a:t>
            </a:r>
            <a:r>
              <a:rPr lang="en-US" sz="2400" b="1" i="1" dirty="0" err="1"/>
              <a:t>lookat</a:t>
            </a:r>
            <a:r>
              <a:rPr lang="en-US" sz="2400" b="1" i="1" dirty="0"/>
              <a:t> camera</a:t>
            </a:r>
          </a:p>
          <a:p>
            <a:r>
              <a:rPr lang="en-US" sz="2400" dirty="0"/>
              <a:t>The API we create will require a someone using the function to specify: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200" y="3245408"/>
            <a:ext cx="892824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eyepoint</a:t>
            </a:r>
            <a:r>
              <a:rPr lang="en-US" b="1" dirty="0"/>
              <a:t> </a:t>
            </a:r>
            <a:r>
              <a:rPr lang="en-US" dirty="0"/>
              <a:t>(or camera location)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lookat</a:t>
            </a:r>
            <a:r>
              <a:rPr lang="en-US" b="1" dirty="0"/>
              <a:t> point </a:t>
            </a:r>
            <a:r>
              <a:rPr lang="en-US" dirty="0"/>
              <a:t>(a point in the view direction)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An </a:t>
            </a:r>
            <a:r>
              <a:rPr lang="en-US" b="1" dirty="0"/>
              <a:t>”up” vector </a:t>
            </a:r>
            <a:r>
              <a:rPr lang="en-US" dirty="0"/>
              <a:t>that we use to specify rotation around the view vector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35" y="4701702"/>
            <a:ext cx="4711485" cy="2156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68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Deriving the Viewing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61" y="1059239"/>
            <a:ext cx="7131269" cy="5546513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One way to think about what you are doing</a:t>
            </a:r>
          </a:p>
          <a:p>
            <a:pPr lvl="1"/>
            <a:r>
              <a:rPr lang="en-US" dirty="0"/>
              <a:t>Translate the eyepoint to the origin</a:t>
            </a:r>
          </a:p>
          <a:p>
            <a:pPr lvl="1"/>
            <a:r>
              <a:rPr lang="en-US" dirty="0"/>
              <a:t>Rotate so that </a:t>
            </a:r>
          </a:p>
          <a:p>
            <a:pPr lvl="2"/>
            <a:r>
              <a:rPr lang="en-US" dirty="0" err="1"/>
              <a:t>lookat</a:t>
            </a:r>
            <a:r>
              <a:rPr lang="en-US" dirty="0"/>
              <a:t>  vector aligns with  –z axis </a:t>
            </a:r>
          </a:p>
          <a:p>
            <a:pPr lvl="2"/>
            <a:r>
              <a:rPr lang="en-US" dirty="0"/>
              <a:t>up aligns with y </a:t>
            </a:r>
          </a:p>
          <a:p>
            <a:pPr marL="457200" lvl="1" indent="0">
              <a:buNone/>
            </a:pPr>
            <a:r>
              <a:rPr lang="en-US" dirty="0"/>
              <a:t>We move all objects (the world) this way…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Another way to think of it</a:t>
            </a:r>
          </a:p>
          <a:p>
            <a:pPr lvl="1"/>
            <a:r>
              <a:rPr lang="en-US" sz="2200" dirty="0"/>
              <a:t>Create an orthonormal basis with eye at the origin</a:t>
            </a:r>
          </a:p>
          <a:p>
            <a:pPr lvl="1"/>
            <a:r>
              <a:rPr lang="en-US" sz="2200" dirty="0"/>
              <a:t>And vectors u, v, w as the basis vectors</a:t>
            </a:r>
          </a:p>
          <a:p>
            <a:pPr lvl="1"/>
            <a:r>
              <a:rPr lang="en-US" sz="2200" dirty="0"/>
              <a:t>…and then align </a:t>
            </a:r>
            <a:r>
              <a:rPr lang="en-US" sz="2200" dirty="0" err="1"/>
              <a:t>u,v,w</a:t>
            </a:r>
            <a:r>
              <a:rPr lang="en-US" sz="2200" dirty="0"/>
              <a:t> with </a:t>
            </a:r>
            <a:r>
              <a:rPr lang="en-US" sz="2200" dirty="0" err="1"/>
              <a:t>x,y,z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C5B2A-A1C1-4F39-96D7-1D4C5D0D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21" y="2410228"/>
            <a:ext cx="4356001" cy="199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60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Local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83" y="1909708"/>
            <a:ext cx="65461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frame has an origin point and set of basis vectors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Any point can be expressed as coordinates in such a frame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example (0,0,0) and &lt;1,0,0&gt;, &lt;0,1,0&gt;,&lt;0,0,1&gt;</a:t>
            </a:r>
          </a:p>
          <a:p>
            <a:pPr lvl="1"/>
            <a:r>
              <a:rPr lang="en-US" sz="1800" dirty="0"/>
              <a:t>And an example of a point in that space:</a:t>
            </a:r>
            <a:br>
              <a:rPr lang="en-US" sz="1800" dirty="0"/>
            </a:br>
            <a:r>
              <a:rPr lang="en-US" sz="1800" dirty="0"/>
              <a:t> (4,0,0)= (0,0,0) + 4 &lt;1,0,0&gt; + 0 &lt;0,1,0&gt; + 0 &lt;0,0,1&gt;</a:t>
            </a:r>
          </a:p>
          <a:p>
            <a:pPr lvl="1"/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3C6E14-7FE4-43E4-A958-EFCA300F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78" y="1565289"/>
            <a:ext cx="4479751" cy="213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7BC5C-5563-43C2-8F7E-943C668E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19" y="3907737"/>
            <a:ext cx="4541003" cy="222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27953"/>
            <a:ext cx="8913813" cy="914400"/>
          </a:xfrm>
        </p:spPr>
        <p:txBody>
          <a:bodyPr/>
          <a:lstStyle/>
          <a:p>
            <a:r>
              <a:rPr lang="en-US" dirty="0"/>
              <a:t>Example in 2D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83"/>
          <a:stretch/>
        </p:blipFill>
        <p:spPr>
          <a:xfrm>
            <a:off x="2117886" y="1442353"/>
            <a:ext cx="2970725" cy="226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9" y="4388099"/>
            <a:ext cx="7315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3307" y="3848100"/>
            <a:ext cx="72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convert coordinates from (</a:t>
            </a:r>
            <a:r>
              <a:rPr lang="en-US" dirty="0" err="1"/>
              <a:t>u,v</a:t>
            </a:r>
            <a:r>
              <a:rPr lang="en-US" dirty="0"/>
              <a:t>) space to (</a:t>
            </a:r>
            <a:r>
              <a:rPr lang="en-US" dirty="0" err="1"/>
              <a:t>x,y</a:t>
            </a:r>
            <a:r>
              <a:rPr lang="en-US" dirty="0"/>
              <a:t>) we can: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71" y="5689600"/>
            <a:ext cx="2679700" cy="83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9524" y="5998882"/>
            <a:ext cx="36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</a:t>
            </a:r>
            <a:r>
              <a:rPr lang="en-US"/>
              <a:t>be written 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D558E-88B2-4764-8715-72A11969CD33}"/>
              </a:ext>
            </a:extLst>
          </p:cNvPr>
          <p:cNvSpPr txBox="1"/>
          <p:nvPr/>
        </p:nvSpPr>
        <p:spPr>
          <a:xfrm>
            <a:off x="8271641" y="3129195"/>
            <a:ext cx="2848303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How would we convert from (</a:t>
            </a:r>
            <a:r>
              <a:rPr lang="en-US" dirty="0" err="1">
                <a:latin typeface="Comic Sans MS" panose="030F0702030302020204" pitchFamily="66" charset="0"/>
              </a:rPr>
              <a:t>x,y</a:t>
            </a:r>
            <a:r>
              <a:rPr lang="en-US" dirty="0">
                <a:latin typeface="Comic Sans MS" panose="030F0702030302020204" pitchFamily="66" charset="0"/>
              </a:rPr>
              <a:t>) to (</a:t>
            </a:r>
            <a:r>
              <a:rPr lang="en-US" dirty="0" err="1">
                <a:latin typeface="Comic Sans MS" panose="030F0702030302020204" pitchFamily="66" charset="0"/>
              </a:rPr>
              <a:t>u,v</a:t>
            </a:r>
            <a:r>
              <a:rPr lang="en-US" dirty="0">
                <a:latin typeface="Comic Sans MS" panose="030F0702030302020204" pitchFamily="66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06798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41" y="117159"/>
            <a:ext cx="8913813" cy="914400"/>
          </a:xfrm>
        </p:spPr>
        <p:txBody>
          <a:bodyPr/>
          <a:lstStyle/>
          <a:p>
            <a:r>
              <a:rPr lang="en-US" dirty="0"/>
              <a:t>Example in 2D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83"/>
          <a:stretch/>
        </p:blipFill>
        <p:spPr>
          <a:xfrm>
            <a:off x="-199695" y="1423142"/>
            <a:ext cx="2716764" cy="20673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2" y="4388099"/>
            <a:ext cx="7315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810" y="3848100"/>
            <a:ext cx="72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convert coordinates from (</a:t>
            </a:r>
            <a:r>
              <a:rPr lang="en-US" dirty="0" err="1"/>
              <a:t>u,v</a:t>
            </a:r>
            <a:r>
              <a:rPr lang="en-US" dirty="0"/>
              <a:t>) space to (</a:t>
            </a:r>
            <a:r>
              <a:rPr lang="en-US" dirty="0" err="1"/>
              <a:t>x,y</a:t>
            </a:r>
            <a:r>
              <a:rPr lang="en-US" dirty="0"/>
              <a:t>) we can: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74" y="5689600"/>
            <a:ext cx="2679700" cy="83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1027" y="5998882"/>
            <a:ext cx="36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</a:t>
            </a:r>
            <a:r>
              <a:rPr lang="en-US"/>
              <a:t>be written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8DA8D-0203-4C60-BB47-BE6616D0DF7B}"/>
              </a:ext>
            </a:extLst>
          </p:cNvPr>
          <p:cNvSpPr txBox="1"/>
          <p:nvPr/>
        </p:nvSpPr>
        <p:spPr>
          <a:xfrm>
            <a:off x="2517069" y="1529909"/>
            <a:ext cx="97169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Imagine we want to see the point p as it would be seen in (</a:t>
            </a:r>
            <a:r>
              <a:rPr lang="en-US" sz="2000" b="1" dirty="0" err="1"/>
              <a:t>u,v</a:t>
            </a:r>
            <a:r>
              <a:rPr lang="en-US" sz="2000" b="1" dirty="0"/>
              <a:t>) space</a:t>
            </a:r>
          </a:p>
          <a:p>
            <a:endParaRPr lang="en-US" sz="2000" b="1" dirty="0"/>
          </a:p>
          <a:p>
            <a:r>
              <a:rPr lang="en-US" sz="2000" b="1" dirty="0"/>
              <a:t>That means we convert the point to (</a:t>
            </a:r>
            <a:r>
              <a:rPr lang="en-US" sz="2000" b="1" dirty="0" err="1"/>
              <a:t>u,v</a:t>
            </a:r>
            <a:r>
              <a:rPr lang="en-US" sz="2000" b="1" dirty="0"/>
              <a:t>) coordinates…pretend those are the (</a:t>
            </a:r>
            <a:r>
              <a:rPr lang="en-US" sz="2000" b="1" dirty="0" err="1"/>
              <a:t>x,y</a:t>
            </a:r>
            <a:r>
              <a:rPr lang="en-US" sz="2000" b="1" dirty="0"/>
              <a:t>)</a:t>
            </a:r>
          </a:p>
          <a:p>
            <a:endParaRPr lang="en-US" sz="2000" b="1" dirty="0"/>
          </a:p>
          <a:p>
            <a:r>
              <a:rPr lang="en-US" sz="2000" b="1" dirty="0"/>
              <a:t>Alternatively, think of the matrix as rotating &amp; translating p so it is seen as if in (</a:t>
            </a:r>
            <a:r>
              <a:rPr lang="en-US" sz="2000" b="1" dirty="0" err="1"/>
              <a:t>u,v</a:t>
            </a:r>
            <a:r>
              <a:rPr lang="en-US" sz="2000" b="1" dirty="0"/>
              <a:t>) space</a:t>
            </a:r>
          </a:p>
        </p:txBody>
      </p:sp>
    </p:spTree>
    <p:extLst>
      <p:ext uri="{BB962C8B-B14F-4D97-AF65-F5344CB8AC3E}">
        <p14:creationId xmlns:p14="http://schemas.microsoft.com/office/powerpoint/2010/main" val="55489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of Two Vectors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9451" r="-6276"/>
          <a:stretch/>
        </p:blipFill>
        <p:spPr>
          <a:xfrm>
            <a:off x="7612848" y="2371725"/>
            <a:ext cx="3055152" cy="3671888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68513" y="2143125"/>
          <a:ext cx="5054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Equation" r:id="rId4" imgW="2527300" imgH="990600" progId="Equation.3">
                  <p:embed/>
                </p:oleObj>
              </mc:Choice>
              <mc:Fallback>
                <p:oleObj name="Equation" r:id="rId4" imgW="2527300" imgH="990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8513" y="2143125"/>
                        <a:ext cx="5054600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12803" y="5581948"/>
            <a:ext cx="8564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Property: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cross product yields a vector orthogonal to the original two vectors</a:t>
            </a:r>
          </a:p>
        </p:txBody>
      </p:sp>
    </p:spTree>
    <p:extLst>
      <p:ext uri="{BB962C8B-B14F-4D97-AF65-F5344CB8AC3E}">
        <p14:creationId xmlns:p14="http://schemas.microsoft.com/office/powerpoint/2010/main" val="2095652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Orthonormal Basis for View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dirty="0" err="1"/>
                  <a:t>lookat</a:t>
                </a:r>
                <a:r>
                  <a:rPr lang="en-US" dirty="0"/>
                  <a:t> vector…then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is the up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view matrix is then: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  <a:blipFill>
                <a:blip r:embed="rId2"/>
                <a:stretch>
                  <a:fillRect l="-1441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7"/>
          <a:stretch/>
        </p:blipFill>
        <p:spPr>
          <a:xfrm>
            <a:off x="2827724" y="4373382"/>
            <a:ext cx="6773048" cy="154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7876" y="6005526"/>
            <a:ext cx="675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</a:t>
            </a:r>
            <a:r>
              <a:rPr lang="en-US"/>
              <a:t>the matrix inverted?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/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blipFill>
                <a:blip r:embed="rId4"/>
                <a:stretch>
                  <a:fillRect l="-602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91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now look at your scene from any 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Orientation (almost)</a:t>
            </a:r>
          </a:p>
          <a:p>
            <a:pPr lvl="2"/>
            <a:r>
              <a:rPr lang="en-US" dirty="0"/>
              <a:t>What </a:t>
            </a:r>
            <a:r>
              <a:rPr lang="en-US" dirty="0" err="1"/>
              <a:t>lookat</a:t>
            </a:r>
            <a:r>
              <a:rPr lang="en-US"/>
              <a:t> and </a:t>
            </a:r>
            <a:r>
              <a:rPr lang="en-US" dirty="0"/>
              <a:t>up vector pair won’t work?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…just uses a matrix 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6A597-B2D6-48FF-9549-BE2DF5AD1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/>
          <a:stretch/>
        </p:blipFill>
        <p:spPr>
          <a:xfrm>
            <a:off x="2870024" y="4436541"/>
            <a:ext cx="6451952" cy="154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199B2-DBD7-4851-80EC-2C70D5FB3757}"/>
                  </a:ext>
                </a:extLst>
              </p:cNvPr>
              <p:cNvSpPr txBox="1"/>
              <p:nvPr/>
            </p:nvSpPr>
            <p:spPr>
              <a:xfrm>
                <a:off x="8437069" y="537882"/>
                <a:ext cx="2443523" cy="23243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𝑐𝑎𝑚</m:t>
                        </m:r>
                      </m:sub>
                    </m:sSub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is referred to as the camera matrix or transformation.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:br>
                  <a:rPr lang="en-US" dirty="0">
                    <a:latin typeface="Comic Sans MS" panose="030F0702030302020204" pitchFamily="66" charset="0"/>
                  </a:rPr>
                </a:br>
                <a:r>
                  <a:rPr lang="en-US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is the view transformation or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199B2-DBD7-4851-80EC-2C70D5FB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069" y="537882"/>
                <a:ext cx="2443523" cy="2324354"/>
              </a:xfrm>
              <a:prstGeom prst="rect">
                <a:avLst/>
              </a:prstGeom>
              <a:blipFill>
                <a:blip r:embed="rId3"/>
                <a:stretch>
                  <a:fillRect l="-1737" t="-781" b="-286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/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96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glMatrix</a:t>
            </a:r>
            <a:r>
              <a:rPr lang="en-US" dirty="0"/>
              <a:t> </a:t>
            </a:r>
            <a:r>
              <a:rPr lang="en-US" dirty="0" err="1"/>
              <a:t>lookAt</a:t>
            </a:r>
            <a:r>
              <a:rPr lang="en-US" dirty="0"/>
              <a:t>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1626" y="2361761"/>
            <a:ext cx="4540552" cy="37856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cs typeface="Courier New"/>
              </a:rPr>
              <a:t>{mat4} </a:t>
            </a:r>
            <a:r>
              <a:rPr lang="en-US" sz="1200" b="1" dirty="0">
                <a:cs typeface="Courier New"/>
              </a:rPr>
              <a:t>mat4.lookAt(out, eye, center, up)</a:t>
            </a:r>
          </a:p>
          <a:p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Generates a look-at matrix with the given eye position, focal point, and up axis</a:t>
            </a:r>
          </a:p>
          <a:p>
            <a:endParaRPr lang="en-US" sz="1200" dirty="0">
              <a:cs typeface="Courier New"/>
            </a:endParaRPr>
          </a:p>
          <a:p>
            <a:r>
              <a:rPr lang="en-US" sz="1200" b="1" dirty="0">
                <a:cs typeface="Courier New"/>
              </a:rPr>
              <a:t>Parameters:</a:t>
            </a:r>
          </a:p>
          <a:p>
            <a:r>
              <a:rPr lang="en-US" sz="1200" dirty="0">
                <a:cs typeface="Courier New"/>
              </a:rPr>
              <a:t>{mat4} out</a:t>
            </a:r>
          </a:p>
          <a:p>
            <a:r>
              <a:rPr lang="en-US" sz="1200" dirty="0">
                <a:cs typeface="Courier New"/>
              </a:rPr>
              <a:t>mat4 matrix will be written into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{vec3} eye</a:t>
            </a:r>
          </a:p>
          <a:p>
            <a:r>
              <a:rPr lang="en-US" sz="1200" dirty="0">
                <a:cs typeface="Courier New"/>
              </a:rPr>
              <a:t>Position of the viewer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{vec3} center</a:t>
            </a:r>
          </a:p>
          <a:p>
            <a:r>
              <a:rPr lang="en-US" sz="1200" dirty="0">
                <a:cs typeface="Courier New"/>
              </a:rPr>
              <a:t>Point the viewer is looking at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{vec3} up</a:t>
            </a:r>
          </a:p>
          <a:p>
            <a:r>
              <a:rPr lang="en-US" sz="1200" dirty="0">
                <a:cs typeface="Courier New"/>
              </a:rPr>
              <a:t>vec3 pointing up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b="1" dirty="0">
                <a:cs typeface="Courier New"/>
              </a:rPr>
              <a:t>Returns:</a:t>
            </a:r>
          </a:p>
          <a:p>
            <a:r>
              <a:rPr lang="en-US" sz="1200" dirty="0">
                <a:cs typeface="Courier New"/>
              </a:rPr>
              <a:t>{mat4} 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87529" y="2504167"/>
            <a:ext cx="35102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glMatrix</a:t>
            </a:r>
            <a:r>
              <a:rPr lang="en-US" dirty="0"/>
              <a:t> can compute a </a:t>
            </a:r>
            <a:r>
              <a:rPr lang="en-US" dirty="0" err="1"/>
              <a:t>lookAt</a:t>
            </a:r>
            <a:r>
              <a:rPr lang="en-US" dirty="0"/>
              <a:t> transformation for you</a:t>
            </a:r>
          </a:p>
          <a:p>
            <a:endParaRPr lang="en-US" dirty="0"/>
          </a:p>
          <a:p>
            <a:r>
              <a:rPr lang="en-US" dirty="0"/>
              <a:t>How would you implement a moving camera?</a:t>
            </a:r>
          </a:p>
          <a:p>
            <a:endParaRPr lang="en-US" dirty="0"/>
          </a:p>
          <a:p>
            <a:r>
              <a:rPr lang="en-US" dirty="0"/>
              <a:t>What key difficulties would you need to handle?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3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07405"/>
            <a:ext cx="8913813" cy="914400"/>
          </a:xfrm>
        </p:spPr>
        <p:txBody>
          <a:bodyPr/>
          <a:lstStyle/>
          <a:p>
            <a:r>
              <a:rPr lang="en-US" dirty="0"/>
              <a:t>Graphics Pipeline and </a:t>
            </a:r>
            <a:r>
              <a:rPr lang="en-US" dirty="0" err="1"/>
              <a:t>WebGL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81300" y="5989834"/>
            <a:ext cx="5687068" cy="605270"/>
          </a:xfrm>
          <a:prstGeom prst="rect">
            <a:avLst/>
          </a:prstGeom>
        </p:spPr>
        <p:txBody>
          <a:bodyPr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sz="1600" dirty="0"/>
              <a:t>From </a:t>
            </a:r>
            <a:r>
              <a:rPr lang="en-US" sz="1600" dirty="0" err="1"/>
              <a:t>WebGL</a:t>
            </a:r>
            <a:r>
              <a:rPr lang="en-US" sz="1600" dirty="0"/>
              <a:t> Beginner’s Guide by Cantor and Jones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38" y="1728952"/>
            <a:ext cx="6608894" cy="34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8A60-0AD2-4EF8-8964-40B0CCCE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viewing….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44BB-6736-4FB5-9A26-F04ACBF57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016321"/>
            <a:ext cx="10823620" cy="1617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start out by setting up our geometry in world coordinates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transformation does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136B2-6FCB-48DC-80BC-4A556277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73" y="1398631"/>
            <a:ext cx="4914607" cy="35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94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C80F-2F24-4977-84E7-878EBAC2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521C-FA96-49E5-9AC0-746E29907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09127"/>
            <a:ext cx="11203546" cy="7678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specific viewing position and direction in </a:t>
            </a:r>
            <a:r>
              <a:rPr lang="en-US" dirty="0" err="1"/>
              <a:t>worldspace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4A88F-984F-4012-A35B-6B973A9E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55" y="1446085"/>
            <a:ext cx="5216495" cy="37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0BE0-8C54-42E8-8AD6-3E33CA8E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017AE-301F-4A67-9CA0-057AC6695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190185"/>
            <a:ext cx="9773992" cy="9867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transform the world so the view position is at the origin. The view direction is down the –z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74D14-A4B5-4E6E-BBF7-5C1F53BE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23" y="1326524"/>
            <a:ext cx="5279261" cy="37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8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B204-DDA8-461A-9CDC-CA1558E4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BA44-C421-4D8A-954E-E20FB3B1B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4997003"/>
            <a:ext cx="9188003" cy="11799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viewing volume. </a:t>
            </a:r>
            <a:br>
              <a:rPr lang="en-US" dirty="0"/>
            </a:br>
            <a:r>
              <a:rPr lang="en-US" dirty="0"/>
              <a:t>This is specified in </a:t>
            </a:r>
            <a:r>
              <a:rPr lang="en-US" b="1" i="1" dirty="0"/>
              <a:t>viewing coordinates</a:t>
            </a:r>
            <a:r>
              <a:rPr lang="en-US" dirty="0"/>
              <a:t>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BC272-FC5E-4EFC-B48C-28C0AAE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7" y="1382954"/>
            <a:ext cx="5831070" cy="36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0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23AF-8E86-4B22-9304-4888EA5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AA5C-747C-4A5D-A4C5-61113FE39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031" y="5098491"/>
            <a:ext cx="11101589" cy="17595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view volume is transformed to fit in the </a:t>
            </a:r>
            <a:r>
              <a:rPr lang="en-US" dirty="0" err="1"/>
              <a:t>WebGL</a:t>
            </a:r>
            <a:r>
              <a:rPr lang="en-US" dirty="0"/>
              <a:t> view volume 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WebGL</a:t>
            </a:r>
            <a:r>
              <a:rPr lang="en-US" dirty="0"/>
              <a:t> view volume is a box with clip planes at -1, +1</a:t>
            </a:r>
          </a:p>
          <a:p>
            <a:pPr marL="0" indent="0">
              <a:buNone/>
            </a:pPr>
            <a:r>
              <a:rPr lang="en-US" dirty="0"/>
              <a:t>The z coordinates are negated to flip the z-axis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68311-072B-4743-ACF2-A503AFED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03" y="1514979"/>
            <a:ext cx="6559807" cy="33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Which of the following mean the same 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See if you can guess…</a:t>
            </a:r>
          </a:p>
          <a:p>
            <a:pPr lvl="1"/>
            <a:r>
              <a:rPr lang="en-US" dirty="0"/>
              <a:t>Camera transformation</a:t>
            </a:r>
          </a:p>
          <a:p>
            <a:pPr lvl="1"/>
            <a:r>
              <a:rPr lang="en-US" dirty="0"/>
              <a:t>Eye transformation</a:t>
            </a:r>
          </a:p>
          <a:p>
            <a:pPr lvl="1"/>
            <a:r>
              <a:rPr lang="en-US" dirty="0"/>
              <a:t>View transformation</a:t>
            </a:r>
          </a:p>
          <a:p>
            <a:pPr lvl="1"/>
            <a:r>
              <a:rPr lang="en-US" dirty="0"/>
              <a:t>Camera space </a:t>
            </a:r>
          </a:p>
          <a:p>
            <a:pPr lvl="1"/>
            <a:r>
              <a:rPr lang="en-US" dirty="0"/>
              <a:t>Eye space</a:t>
            </a:r>
          </a:p>
          <a:p>
            <a:pPr lvl="1"/>
            <a:r>
              <a:rPr lang="en-US" dirty="0"/>
              <a:t>Clip space</a:t>
            </a:r>
          </a:p>
          <a:p>
            <a:pPr lvl="1"/>
            <a:r>
              <a:rPr lang="en-US" dirty="0"/>
              <a:t>Normalized device coordinates</a:t>
            </a:r>
          </a:p>
          <a:p>
            <a:pPr lvl="1"/>
            <a:r>
              <a:rPr lang="en-US" dirty="0"/>
              <a:t>Viewport transformation</a:t>
            </a:r>
          </a:p>
          <a:p>
            <a:pPr lvl="1"/>
            <a:r>
              <a:rPr lang="en-US" dirty="0"/>
              <a:t>Windowing transformation</a:t>
            </a:r>
          </a:p>
          <a:p>
            <a:pPr lvl="1"/>
            <a:r>
              <a:rPr lang="en-US" dirty="0"/>
              <a:t>Screen space</a:t>
            </a:r>
          </a:p>
          <a:p>
            <a:pPr lvl="1"/>
            <a:r>
              <a:rPr lang="en-US" dirty="0"/>
              <a:t>Pixel coordinates</a:t>
            </a:r>
          </a:p>
          <a:p>
            <a:pPr lvl="1"/>
            <a:r>
              <a:rPr lang="en-US" dirty="0"/>
              <a:t>Viewport coordinates</a:t>
            </a:r>
          </a:p>
        </p:txBody>
      </p:sp>
    </p:spTree>
    <p:extLst>
      <p:ext uri="{BB962C8B-B14F-4D97-AF65-F5344CB8AC3E}">
        <p14:creationId xmlns:p14="http://schemas.microsoft.com/office/powerpoint/2010/main" val="78122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Computer Graphics has Non-standardized 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Camera transformation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Eye transformation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View transformation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Camera space 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Eye space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Clip space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Normalized device coordinates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Viewport transformation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Windowing transformation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Screen space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Pixel coordinates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Viewport coordinates</a:t>
            </a:r>
            <a:br>
              <a:rPr lang="en-US" dirty="0">
                <a:solidFill>
                  <a:srgbClr val="7030A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So don’t be afraid to ask someone what something means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8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232" y="2346976"/>
            <a:ext cx="8531668" cy="39193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765" y="1520542"/>
            <a:ext cx="9057142" cy="4307157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often will want to allow the view of our 3D scene to change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can do so using by applying affine transformations to the geometry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A </a:t>
            </a:r>
            <a:r>
              <a:rPr lang="en-US" sz="1800" b="1" i="1" dirty="0">
                <a:latin typeface="Lato" panose="020F0502020204030203" pitchFamily="34" charset="0"/>
              </a:rPr>
              <a:t>view matrix</a:t>
            </a:r>
            <a:r>
              <a:rPr lang="en-US" sz="1800" dirty="0">
                <a:latin typeface="Lato" panose="020F0502020204030203" pitchFamily="34" charset="0"/>
              </a:rPr>
              <a:t> is functionally equivalent to a camera </a:t>
            </a:r>
            <a:br>
              <a:rPr lang="en-US" sz="1800" dirty="0">
                <a:latin typeface="Lato" panose="020F0502020204030203" pitchFamily="34" charset="0"/>
              </a:rPr>
            </a:b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It is a transformation matrix like the Model matrix, </a:t>
            </a:r>
            <a:r>
              <a:rPr lang="en-US" sz="1800" b="1" dirty="0">
                <a:latin typeface="Lato" panose="020F0502020204030203" pitchFamily="34" charset="0"/>
              </a:rPr>
              <a:t>but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Happens after the modeling transformation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It applies the same transformations equally to every object </a:t>
            </a:r>
          </a:p>
          <a:p>
            <a:pPr lvl="2"/>
            <a:r>
              <a:rPr lang="en-US" sz="1600" dirty="0">
                <a:latin typeface="Lato" panose="020F0502020204030203" pitchFamily="34" charset="0"/>
              </a:rPr>
              <a:t>Moving the whole world 5 units towards us =  walking 5 units forwards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765" y="4827898"/>
            <a:ext cx="678094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engines don’t move the ship at all. The ship stays where it is and the engines move the universe around it.</a:t>
            </a:r>
          </a:p>
          <a:p>
            <a:r>
              <a:rPr lang="en-US" i="1" dirty="0"/>
              <a:t>-- Futurama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33385-2B54-423A-A44F-EF116CB66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5"/>
          <a:stretch/>
        </p:blipFill>
        <p:spPr>
          <a:xfrm>
            <a:off x="8316782" y="1995280"/>
            <a:ext cx="3276129" cy="2156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88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97" y="1413640"/>
            <a:ext cx="8273103" cy="46981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16519" y="5909675"/>
            <a:ext cx="5687068" cy="60527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sz="1600" dirty="0"/>
              <a:t>From </a:t>
            </a:r>
            <a:r>
              <a:rPr lang="en-US" sz="1600" dirty="0" err="1"/>
              <a:t>WebGL</a:t>
            </a:r>
            <a:r>
              <a:rPr lang="en-US" sz="1600" dirty="0"/>
              <a:t> Beginner’s Guide by Cantor and Jones </a:t>
            </a:r>
          </a:p>
        </p:txBody>
      </p:sp>
    </p:spTree>
    <p:extLst>
      <p:ext uri="{BB962C8B-B14F-4D97-AF65-F5344CB8AC3E}">
        <p14:creationId xmlns:p14="http://schemas.microsoft.com/office/powerpoint/2010/main" val="91687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1524001" y="242979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1028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1071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1073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0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032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1051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2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3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4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5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6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7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8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033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5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6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8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9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0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49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50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9818114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1524001" y="309102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2053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2097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2099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875088" y="4724401"/>
          <a:ext cx="1001712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4" imgW="1002960" imgH="1473120" progId="Equation.DSMT4">
                  <p:embed/>
                </p:oleObj>
              </mc:Choice>
              <mc:Fallback>
                <p:oleObj name="Equation" r:id="rId4" imgW="1002960" imgH="1473120" progId="Equation.DSMT4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088" y="4724401"/>
                        <a:ext cx="1001712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2077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8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9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0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1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2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3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4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055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6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7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8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9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0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1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2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2067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68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8839201" y="4724401"/>
          <a:ext cx="83661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6" imgW="838080" imgH="1473120" progId="Equation.3">
                  <p:embed/>
                </p:oleObj>
              </mc:Choice>
              <mc:Fallback>
                <p:oleObj name="Equation" r:id="rId6" imgW="838080" imgH="147312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4724401"/>
                        <a:ext cx="836613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9" name="TextBox 80"/>
          <p:cNvSpPr txBox="1">
            <a:spLocks noChangeArrowheads="1"/>
          </p:cNvSpPr>
          <p:nvPr/>
        </p:nvSpPr>
        <p:spPr bwMode="auto">
          <a:xfrm>
            <a:off x="6400801" y="4772026"/>
            <a:ext cx="10969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0">
                <a:latin typeface="Times New Roman" pitchFamily="18" charset="0"/>
              </a:rPr>
              <a:t>M</a:t>
            </a:r>
          </a:p>
        </p:txBody>
      </p:sp>
      <p:cxnSp>
        <p:nvCxnSpPr>
          <p:cNvPr id="2070" name="Straight Arrow Connector 91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1" name="Straight Arrow Connector 92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2" name="Straight Arrow Connector 93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5" name="Isosceles Triangle 94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9455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248400" cy="990600"/>
          </a:xfrm>
        </p:spPr>
        <p:txBody>
          <a:bodyPr>
            <a:normAutofit/>
          </a:bodyPr>
          <a:lstStyle/>
          <a:p>
            <a:r>
              <a:rPr lang="en-US"/>
              <a:t>Viewing Transformation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4172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4174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1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02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03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4104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4152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3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4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5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6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7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8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9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105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6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7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8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9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0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1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2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grpSp>
        <p:nvGrpSpPr>
          <p:cNvPr id="4117" name="Group 75"/>
          <p:cNvGrpSpPr>
            <a:grpSpLocks/>
          </p:cNvGrpSpPr>
          <p:nvPr/>
        </p:nvGrpSpPr>
        <p:grpSpPr bwMode="auto">
          <a:xfrm flipH="1">
            <a:off x="6553200" y="3276601"/>
            <a:ext cx="685800" cy="341313"/>
            <a:chOff x="2976" y="2897"/>
            <a:chExt cx="702" cy="359"/>
          </a:xfrm>
        </p:grpSpPr>
        <p:sp>
          <p:nvSpPr>
            <p:cNvPr id="4130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7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8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9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50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51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0" name="Trapezoid 79"/>
          <p:cNvSpPr/>
          <p:nvPr/>
        </p:nvSpPr>
        <p:spPr bwMode="auto">
          <a:xfrm rot="5400000">
            <a:off x="7467600" y="3200400"/>
            <a:ext cx="1219200" cy="457200"/>
          </a:xfrm>
          <a:prstGeom prst="trapezoi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4123" name="Straight Connector 81"/>
          <p:cNvCxnSpPr>
            <a:cxnSpLocks noChangeShapeType="1"/>
            <a:stCxn id="4145" idx="2"/>
          </p:cNvCxnSpPr>
          <p:nvPr/>
        </p:nvCxnSpPr>
        <p:spPr bwMode="auto">
          <a:xfrm rot="10800000" flipH="1">
            <a:off x="6986588" y="2743200"/>
            <a:ext cx="1776412" cy="6937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4" name="Straight Connector 83"/>
          <p:cNvCxnSpPr>
            <a:cxnSpLocks noChangeShapeType="1"/>
            <a:stCxn id="4149" idx="23"/>
          </p:cNvCxnSpPr>
          <p:nvPr/>
        </p:nvCxnSpPr>
        <p:spPr bwMode="auto">
          <a:xfrm rot="10800000" flipH="1" flipV="1">
            <a:off x="6996114" y="3376614"/>
            <a:ext cx="1766887" cy="7381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5" name="Straight Connector 85"/>
          <p:cNvCxnSpPr>
            <a:cxnSpLocks noChangeShapeType="1"/>
            <a:stCxn id="4149" idx="18"/>
          </p:cNvCxnSpPr>
          <p:nvPr/>
        </p:nvCxnSpPr>
        <p:spPr bwMode="auto">
          <a:xfrm rot="10800000" flipH="1">
            <a:off x="6996114" y="2438401"/>
            <a:ext cx="1385887" cy="938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6" name="Straight Connector 87"/>
          <p:cNvCxnSpPr>
            <a:cxnSpLocks noChangeShapeType="1"/>
            <a:stCxn id="4149" idx="23"/>
          </p:cNvCxnSpPr>
          <p:nvPr/>
        </p:nvCxnSpPr>
        <p:spPr bwMode="auto">
          <a:xfrm rot="10800000" flipH="1" flipV="1">
            <a:off x="6996114" y="3376614"/>
            <a:ext cx="1309687" cy="104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7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28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29" name="Straight Arrow Connector 80"/>
          <p:cNvCxnSpPr>
            <a:cxnSpLocks noChangeShapeType="1"/>
          </p:cNvCxnSpPr>
          <p:nvPr/>
        </p:nvCxnSpPr>
        <p:spPr bwMode="auto">
          <a:xfrm rot="5400000">
            <a:off x="6743700" y="4457700"/>
            <a:ext cx="12954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754190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15181</TotalTime>
  <Words>793</Words>
  <Application>Microsoft Office PowerPoint</Application>
  <PresentationFormat>Widescreen</PresentationFormat>
  <Paragraphs>207</Paragraphs>
  <Slides>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Cambria</vt:lpstr>
      <vt:lpstr>Cambria Math</vt:lpstr>
      <vt:lpstr>Comic Sans MS</vt:lpstr>
      <vt:lpstr>Courier New</vt:lpstr>
      <vt:lpstr>Lato</vt:lpstr>
      <vt:lpstr>Lato Medium</vt:lpstr>
      <vt:lpstr>Times New Roman</vt:lpstr>
      <vt:lpstr>Wingdings 2</vt:lpstr>
      <vt:lpstr>SampleSlides</vt:lpstr>
      <vt:lpstr>Equation</vt:lpstr>
      <vt:lpstr>PowerPoint Presentation</vt:lpstr>
      <vt:lpstr>Graphics Pipeline and WebGL</vt:lpstr>
      <vt:lpstr>Which of the following mean the same thing?</vt:lpstr>
      <vt:lpstr>Computer Graphics has Non-standardized Vocabulary</vt:lpstr>
      <vt:lpstr>Viewing</vt:lpstr>
      <vt:lpstr>Example</vt:lpstr>
      <vt:lpstr>Graphics Pipeline</vt:lpstr>
      <vt:lpstr>Graphics Pipeline</vt:lpstr>
      <vt:lpstr>Viewing Transformation</vt:lpstr>
      <vt:lpstr>Viewing Transformation</vt:lpstr>
      <vt:lpstr>Creating a Camera Function</vt:lpstr>
      <vt:lpstr>Deriving the Viewing Transformation</vt:lpstr>
      <vt:lpstr>Constructing a Local Frame</vt:lpstr>
      <vt:lpstr>Example in 2D</vt:lpstr>
      <vt:lpstr>Example in 2D</vt:lpstr>
      <vt:lpstr>Cross Product of Two Vectors</vt:lpstr>
      <vt:lpstr>The Orthonormal Basis for View Space</vt:lpstr>
      <vt:lpstr>View Transformation</vt:lpstr>
      <vt:lpstr>glMatrix lookAt transform</vt:lpstr>
      <vt:lpstr>Let’s review viewing….</vt:lpstr>
      <vt:lpstr>The view transformation</vt:lpstr>
      <vt:lpstr>The view transformation</vt:lpstr>
      <vt:lpstr>The projection transformation</vt:lpstr>
      <vt:lpstr>The projection transformation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91</cp:revision>
  <dcterms:created xsi:type="dcterms:W3CDTF">2017-05-11T14:02:37Z</dcterms:created>
  <dcterms:modified xsi:type="dcterms:W3CDTF">2018-02-08T17:50:37Z</dcterms:modified>
</cp:coreProperties>
</file>